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2" r:id="rId9"/>
  </p:sldIdLst>
  <p:sldSz cx="12192000" cy="6858000"/>
  <p:notesSz cx="6772275" cy="99044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90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12E4-E395-4A51-9EED-EF519D201DB2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711F-7205-4F08-9F89-12891CD91F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11119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12E4-E395-4A51-9EED-EF519D201DB2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711F-7205-4F08-9F89-12891CD91F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66078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12E4-E395-4A51-9EED-EF519D201DB2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711F-7205-4F08-9F89-12891CD91F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72335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12E4-E395-4A51-9EED-EF519D201DB2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711F-7205-4F08-9F89-12891CD91F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3999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12E4-E395-4A51-9EED-EF519D201DB2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711F-7205-4F08-9F89-12891CD91F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37671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12E4-E395-4A51-9EED-EF519D201DB2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711F-7205-4F08-9F89-12891CD91F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79191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12E4-E395-4A51-9EED-EF519D201DB2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711F-7205-4F08-9F89-12891CD91F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77332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12E4-E395-4A51-9EED-EF519D201DB2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711F-7205-4F08-9F89-12891CD91F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9453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12E4-E395-4A51-9EED-EF519D201DB2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711F-7205-4F08-9F89-12891CD91F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65466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12E4-E395-4A51-9EED-EF519D201DB2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711F-7205-4F08-9F89-12891CD91F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94677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12E4-E395-4A51-9EED-EF519D201DB2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711F-7205-4F08-9F89-12891CD91F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91708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612E4-E395-4A51-9EED-EF519D201DB2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2711F-7205-4F08-9F89-12891CD91F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7320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away.php?to=https://lk.fss.ru/&amp;post=-179886563_193&amp;cc_key=" TargetMode="External"/><Relationship Id="rId2" Type="http://schemas.openxmlformats.org/officeDocument/2006/relationships/hyperlink" Target="https://www.gosuslugi.ru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suslugi.ru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ktsr.fss.ru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zon.ru/highlight/sertifikat_fss/" TargetMode="External"/><Relationship Id="rId2" Type="http://schemas.openxmlformats.org/officeDocument/2006/relationships/hyperlink" Target="http://www.altai-prop.ru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zon.ru/highlight/sertifikat_fs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ktsr.fss.ru/" TargetMode="External"/><Relationship Id="rId2" Type="http://schemas.openxmlformats.org/officeDocument/2006/relationships/hyperlink" Target="http://ecert.gov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ss.gov.ru/ru/faq/630696.shtml" TargetMode="External"/><Relationship Id="rId5" Type="http://schemas.openxmlformats.org/officeDocument/2006/relationships/hyperlink" Target="https://r22.fss.ru/archive/657263.shtml" TargetMode="External"/><Relationship Id="rId4" Type="http://schemas.openxmlformats.org/officeDocument/2006/relationships/hyperlink" Target="https://newizv.ru/article/tilda/02-12-2021/kak-oformit-elektronnyy-sertifikat-na-tsr-poshagovaya-instruktsiya-ot-novyh-izvestiy?utm_source=yxnews&amp;utm_medium=desktop&amp;utm_referrer=https://yandex.ru/news/search?text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Новый механизм обеспечения инвалидов средствами реабилитации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5954" y="1333761"/>
            <a:ext cx="6066667" cy="4180952"/>
          </a:xfrm>
        </p:spPr>
      </p:pic>
    </p:spTree>
    <p:extLst>
      <p:ext uri="{BB962C8B-B14F-4D97-AF65-F5344CB8AC3E}">
        <p14:creationId xmlns="" xmlns:p14="http://schemas.microsoft.com/office/powerpoint/2010/main" val="3882094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Подача заявления любым удобным способом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570162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- через </a:t>
            </a:r>
            <a:r>
              <a:rPr lang="ru-RU" dirty="0">
                <a:solidFill>
                  <a:srgbClr val="FF0000"/>
                </a:solidFill>
              </a:rPr>
              <a:t>Единый портал государственных и муниципальных услуг </a:t>
            </a:r>
            <a:r>
              <a:rPr lang="ru-RU" dirty="0">
                <a:solidFill>
                  <a:srgbClr val="FF0000"/>
                </a:solidFill>
                <a:hlinkClick r:id="rId2"/>
              </a:rPr>
              <a:t>https://www.gosuslugi.ru/</a:t>
            </a:r>
            <a:r>
              <a:rPr lang="ru-RU" dirty="0">
                <a:solidFill>
                  <a:srgbClr val="FF0000"/>
                </a:solidFill>
              </a:rPr>
              <a:t> </a:t>
            </a:r>
            <a:endParaRPr lang="ru-RU" dirty="0" smtClean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ru-RU" dirty="0" smtClean="0">
                <a:solidFill>
                  <a:srgbClr val="FF0000"/>
                </a:solidFill>
              </a:rPr>
              <a:t>через </a:t>
            </a:r>
            <a:r>
              <a:rPr lang="ru-RU" dirty="0">
                <a:solidFill>
                  <a:srgbClr val="FF0000"/>
                </a:solidFill>
              </a:rPr>
              <a:t>Личный кабинет получателя социальных услуг </a:t>
            </a:r>
            <a:r>
              <a:rPr lang="ru-RU" dirty="0">
                <a:solidFill>
                  <a:srgbClr val="FF0000"/>
                </a:solidFill>
                <a:hlinkClick r:id="rId3"/>
              </a:rPr>
              <a:t>https://lk.fss.ru/</a:t>
            </a:r>
            <a:r>
              <a:rPr lang="ru-RU" dirty="0">
                <a:solidFill>
                  <a:srgbClr val="FF0000"/>
                </a:solidFill>
              </a:rPr>
              <a:t> </a:t>
            </a:r>
            <a:endParaRPr lang="ru-RU" dirty="0" smtClean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на личном приеме в филиалах регионального отделения Фонда, </a:t>
            </a:r>
            <a:r>
              <a:rPr lang="ru-RU" dirty="0" smtClean="0">
                <a:solidFill>
                  <a:srgbClr val="FF0000"/>
                </a:solidFill>
              </a:rPr>
              <a:t>- через </a:t>
            </a:r>
            <a:r>
              <a:rPr lang="ru-RU" dirty="0">
                <a:solidFill>
                  <a:srgbClr val="FF0000"/>
                </a:solidFill>
              </a:rPr>
              <a:t>МФЦ, </a:t>
            </a:r>
            <a:endParaRPr lang="ru-RU" dirty="0" smtClean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ru-RU" dirty="0" smtClean="0">
                <a:solidFill>
                  <a:srgbClr val="FF0000"/>
                </a:solidFill>
              </a:rPr>
              <a:t>по </a:t>
            </a:r>
            <a:r>
              <a:rPr lang="ru-RU" dirty="0">
                <a:solidFill>
                  <a:srgbClr val="FF0000"/>
                </a:solidFill>
              </a:rPr>
              <a:t>почте</a:t>
            </a:r>
          </a:p>
        </p:txBody>
      </p:sp>
    </p:spTree>
    <p:extLst>
      <p:ext uri="{BB962C8B-B14F-4D97-AF65-F5344CB8AC3E}">
        <p14:creationId xmlns="" xmlns:p14="http://schemas.microsoft.com/office/powerpoint/2010/main" val="2566356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Что необходимо для получения электронного сертификата?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- Индивидуальная программа реабилитации и </a:t>
            </a:r>
            <a:r>
              <a:rPr lang="ru-RU" dirty="0" err="1" smtClean="0">
                <a:solidFill>
                  <a:srgbClr val="FF0000"/>
                </a:solidFill>
              </a:rPr>
              <a:t>абилитации</a:t>
            </a:r>
            <a:r>
              <a:rPr lang="ru-RU" dirty="0" smtClean="0">
                <a:solidFill>
                  <a:srgbClr val="FF0000"/>
                </a:solidFill>
              </a:rPr>
              <a:t> инвалида, содержащая рекомендации по обеспечению </a:t>
            </a:r>
            <a:r>
              <a:rPr lang="ru-RU" dirty="0" err="1" smtClean="0">
                <a:solidFill>
                  <a:srgbClr val="FF0000"/>
                </a:solidFill>
              </a:rPr>
              <a:t>техническми</a:t>
            </a:r>
            <a:r>
              <a:rPr lang="ru-RU" dirty="0" smtClean="0">
                <a:solidFill>
                  <a:srgbClr val="FF0000"/>
                </a:solidFill>
              </a:rPr>
              <a:t> средствами реабилитации;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- наличие банковской карты </a:t>
            </a:r>
            <a:r>
              <a:rPr lang="ru-RU" b="1" dirty="0" smtClean="0">
                <a:solidFill>
                  <a:srgbClr val="FF0000"/>
                </a:solidFill>
              </a:rPr>
              <a:t>национальной платежной системы «МИР».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28774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Резервирование средств на электронном сертификате в течение 5 рабочих дней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2496" y="1825625"/>
            <a:ext cx="6527007" cy="4351338"/>
          </a:xfrm>
        </p:spPr>
      </p:pic>
    </p:spTree>
    <p:extLst>
      <p:ext uri="{BB962C8B-B14F-4D97-AF65-F5344CB8AC3E}">
        <p14:creationId xmlns="" xmlns:p14="http://schemas.microsoft.com/office/powerpoint/2010/main" val="1111680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7617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Какие технические средства можно приобретать с использованием электронного сертификата ?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5848" y="1941296"/>
            <a:ext cx="4286250" cy="4286250"/>
          </a:xfrm>
        </p:spPr>
      </p:pic>
      <p:sp>
        <p:nvSpPr>
          <p:cNvPr id="5" name="TextBox 4"/>
          <p:cNvSpPr txBox="1"/>
          <p:nvPr/>
        </p:nvSpPr>
        <p:spPr>
          <a:xfrm>
            <a:off x="244551" y="3096491"/>
            <a:ext cx="6852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 актуальным перечнем ТСР, доступном для приобретения с использованием электронного сертификата можно ознакомиться на портале </a:t>
            </a:r>
            <a:r>
              <a:rPr lang="ru-RU" b="1" u="sng" dirty="0" smtClean="0">
                <a:solidFill>
                  <a:srgbClr val="FF0000"/>
                </a:solidFill>
                <a:hlinkClick r:id="rId3"/>
              </a:rPr>
              <a:t>gosuslugi.ru</a:t>
            </a:r>
            <a:r>
              <a:rPr lang="ru-RU" dirty="0" smtClean="0">
                <a:solidFill>
                  <a:srgbClr val="FF0000"/>
                </a:solidFill>
              </a:rPr>
              <a:t> или по ссылке </a:t>
            </a:r>
            <a:r>
              <a:rPr lang="ru-RU" b="1" u="sng" dirty="0" smtClean="0">
                <a:solidFill>
                  <a:srgbClr val="FF0000"/>
                </a:solidFill>
                <a:hlinkClick r:id="rId4"/>
              </a:rPr>
              <a:t>https://ktsr.fss.ru/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45409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Где можно приобрести средства реабилитации с использованием электронного сертификата 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На </a:t>
            </a:r>
            <a:r>
              <a:rPr lang="ru-RU" sz="2000" dirty="0">
                <a:solidFill>
                  <a:srgbClr val="FF0000"/>
                </a:solidFill>
              </a:rPr>
              <a:t>территории Алтайского края использовать электронный сертификат </a:t>
            </a:r>
            <a:r>
              <a:rPr lang="ru-RU" sz="2000" dirty="0" smtClean="0">
                <a:solidFill>
                  <a:srgbClr val="FF0000"/>
                </a:solidFill>
              </a:rPr>
              <a:t>можно в настоящее время в </a:t>
            </a:r>
            <a:r>
              <a:rPr lang="ru-RU" sz="2000" b="1" dirty="0" smtClean="0">
                <a:solidFill>
                  <a:srgbClr val="FF0000"/>
                </a:solidFill>
              </a:rPr>
              <a:t>Филиале </a:t>
            </a:r>
            <a:r>
              <a:rPr lang="ru-RU" sz="2000" b="1" dirty="0">
                <a:solidFill>
                  <a:srgbClr val="FF0000"/>
                </a:solidFill>
              </a:rPr>
              <a:t>«Барнаульский» Московского протезно-ортопедического предприятия</a:t>
            </a:r>
            <a:r>
              <a:rPr lang="ru-RU" sz="2000" dirty="0">
                <a:solidFill>
                  <a:srgbClr val="FF0000"/>
                </a:solidFill>
              </a:rPr>
              <a:t>, расположенном по адресу: </a:t>
            </a:r>
            <a:r>
              <a:rPr lang="ru-RU" sz="2000" u="sng" dirty="0">
                <a:solidFill>
                  <a:srgbClr val="FF0000"/>
                </a:solidFill>
              </a:rPr>
              <a:t>ул. Союза Республик, 5, г. Барнаул.</a:t>
            </a:r>
            <a:r>
              <a:rPr lang="ru-RU" sz="2000" dirty="0">
                <a:solidFill>
                  <a:srgbClr val="FF0000"/>
                </a:solidFill>
              </a:rPr>
              <a:t> (Телефон для справок: (3852) 506-180, сайт: </a:t>
            </a:r>
            <a:r>
              <a:rPr lang="en-US" sz="2000" b="1" u="sng" dirty="0">
                <a:solidFill>
                  <a:srgbClr val="FF0000"/>
                </a:solidFill>
                <a:hlinkClick r:id="rId2"/>
              </a:rPr>
              <a:t>www</a:t>
            </a:r>
            <a:r>
              <a:rPr lang="ru-RU" sz="2000" b="1" u="sng" dirty="0">
                <a:solidFill>
                  <a:srgbClr val="FF0000"/>
                </a:solidFill>
                <a:hlinkClick r:id="rId2"/>
              </a:rPr>
              <a:t>.</a:t>
            </a:r>
            <a:r>
              <a:rPr lang="en-US" sz="2000" b="1" u="sng" dirty="0" err="1">
                <a:solidFill>
                  <a:srgbClr val="FF0000"/>
                </a:solidFill>
                <a:hlinkClick r:id="rId2"/>
              </a:rPr>
              <a:t>altai</a:t>
            </a:r>
            <a:r>
              <a:rPr lang="ru-RU" sz="2000" b="1" u="sng" dirty="0">
                <a:solidFill>
                  <a:srgbClr val="FF0000"/>
                </a:solidFill>
                <a:hlinkClick r:id="rId2"/>
              </a:rPr>
              <a:t>-</a:t>
            </a:r>
            <a:r>
              <a:rPr lang="en-US" sz="2000" b="1" u="sng" dirty="0">
                <a:solidFill>
                  <a:srgbClr val="FF0000"/>
                </a:solidFill>
                <a:hlinkClick r:id="rId2"/>
              </a:rPr>
              <a:t>prop</a:t>
            </a:r>
            <a:r>
              <a:rPr lang="ru-RU" sz="2000" b="1" u="sng" dirty="0">
                <a:solidFill>
                  <a:srgbClr val="FF0000"/>
                </a:solidFill>
                <a:hlinkClick r:id="rId2"/>
              </a:rPr>
              <a:t>.</a:t>
            </a:r>
            <a:r>
              <a:rPr lang="en-US" sz="2000" b="1" u="sng" dirty="0" err="1">
                <a:solidFill>
                  <a:srgbClr val="FF0000"/>
                </a:solidFill>
                <a:hlinkClick r:id="rId2"/>
              </a:rPr>
              <a:t>ru</a:t>
            </a:r>
            <a:r>
              <a:rPr lang="ru-RU" sz="2000" dirty="0" smtClean="0">
                <a:solidFill>
                  <a:srgbClr val="FF0000"/>
                </a:solidFill>
              </a:rPr>
              <a:t>)</a:t>
            </a:r>
            <a:r>
              <a:rPr lang="ru-RU" sz="2000" dirty="0" smtClean="0">
                <a:solidFill>
                  <a:srgbClr val="FF0000"/>
                </a:solidFill>
              </a:rPr>
              <a:t>;</a:t>
            </a:r>
            <a:r>
              <a:rPr lang="ru-RU" sz="2000" dirty="0" smtClean="0"/>
              <a:t> </a:t>
            </a:r>
            <a:r>
              <a:rPr lang="ru-RU" sz="2000" dirty="0" smtClean="0">
                <a:solidFill>
                  <a:srgbClr val="FF0000"/>
                </a:solidFill>
              </a:rPr>
              <a:t>филиал г. Славгорода по адресу: ул. Володарского, д. 167, тел. (38568) 51-9-87; филиал г. Рубцовска по адресу: пер. Гражданский, д. 33, (38557) 46-6-08; филиал г.Бийска по адресу: ул. </a:t>
            </a:r>
            <a:r>
              <a:rPr lang="ru-RU" sz="2000" dirty="0" err="1" smtClean="0">
                <a:solidFill>
                  <a:srgbClr val="FF0000"/>
                </a:solidFill>
              </a:rPr>
              <a:t>Мерлина</a:t>
            </a:r>
            <a:r>
              <a:rPr lang="ru-RU" sz="2000" dirty="0" smtClean="0">
                <a:solidFill>
                  <a:srgbClr val="FF0000"/>
                </a:solidFill>
              </a:rPr>
              <a:t>, д. 51, тел. (38554) 40-65-81. На </a:t>
            </a:r>
            <a:r>
              <a:rPr lang="ru-RU" sz="2000" dirty="0">
                <a:solidFill>
                  <a:srgbClr val="FF0000"/>
                </a:solidFill>
              </a:rPr>
              <a:t>сегодняшний день к приобретению в нем доступно порядка 90 наименований изделий, среди которых подгузники, трости, костыли, ходунки, кресло-коляски, поручни и т.д.</a:t>
            </a:r>
          </a:p>
          <a:p>
            <a:pPr marL="0" lvl="0" indent="0">
              <a:buNone/>
            </a:pPr>
            <a:r>
              <a:rPr lang="ru-RU" sz="1800" b="1" dirty="0" smtClean="0">
                <a:solidFill>
                  <a:srgbClr val="FF0000"/>
                </a:solidFill>
              </a:rPr>
              <a:t>На Онлайн-площадке </a:t>
            </a:r>
            <a:r>
              <a:rPr lang="ru-RU" sz="1800" b="1" dirty="0" err="1">
                <a:solidFill>
                  <a:srgbClr val="FF0000"/>
                </a:solidFill>
              </a:rPr>
              <a:t>Маркетплейс</a:t>
            </a:r>
            <a:r>
              <a:rPr lang="ru-RU" sz="1800" b="1" dirty="0">
                <a:solidFill>
                  <a:srgbClr val="FF0000"/>
                </a:solidFill>
              </a:rPr>
              <a:t> </a:t>
            </a:r>
            <a:r>
              <a:rPr lang="ru-RU" sz="1800" b="1" dirty="0" err="1">
                <a:solidFill>
                  <a:srgbClr val="FF0000"/>
                </a:solidFill>
              </a:rPr>
              <a:t>Ozon</a:t>
            </a:r>
            <a:r>
              <a:rPr lang="ru-RU" sz="1800" dirty="0">
                <a:solidFill>
                  <a:srgbClr val="FF0000"/>
                </a:solidFill>
              </a:rPr>
              <a:t>, </a:t>
            </a:r>
            <a:r>
              <a:rPr lang="ru-RU" sz="1800" dirty="0" smtClean="0">
                <a:solidFill>
                  <a:srgbClr val="FF0000"/>
                </a:solidFill>
              </a:rPr>
              <a:t>где можно приобрести трости, коляски и прочие технические средства реабилитации. Для </a:t>
            </a:r>
            <a:r>
              <a:rPr lang="ru-RU" sz="1800" dirty="0">
                <a:solidFill>
                  <a:srgbClr val="FF0000"/>
                </a:solidFill>
              </a:rPr>
              <a:t>этого нужно: </a:t>
            </a:r>
          </a:p>
          <a:p>
            <a:r>
              <a:rPr lang="ru-RU" sz="1800" dirty="0">
                <a:solidFill>
                  <a:srgbClr val="FF0000"/>
                </a:solidFill>
              </a:rPr>
              <a:t>2.1 пройти по ссылке: </a:t>
            </a:r>
            <a:r>
              <a:rPr lang="ru-RU" sz="1800" b="1" u="sng" dirty="0">
                <a:solidFill>
                  <a:srgbClr val="FF0000"/>
                </a:solidFill>
                <a:hlinkClick r:id="rId3"/>
              </a:rPr>
              <a:t>https://www.ozon.ru/highlight/sertifikat_fss/</a:t>
            </a:r>
            <a:r>
              <a:rPr lang="ru-RU" sz="1800" b="1" dirty="0">
                <a:solidFill>
                  <a:srgbClr val="FF0000"/>
                </a:solidFill>
              </a:rPr>
              <a:t>; </a:t>
            </a:r>
            <a:endParaRPr lang="ru-RU" sz="1800" dirty="0">
              <a:solidFill>
                <a:srgbClr val="FF0000"/>
              </a:solidFill>
            </a:endParaRPr>
          </a:p>
          <a:p>
            <a:r>
              <a:rPr lang="ru-RU" sz="1800" dirty="0">
                <a:solidFill>
                  <a:srgbClr val="FF0000"/>
                </a:solidFill>
              </a:rPr>
              <a:t>2.2 выберите код изделия из выпадающего списка и нажмите: </a:t>
            </a:r>
            <a:r>
              <a:rPr lang="ru-RU" sz="1800" b="1" u="sng" dirty="0">
                <a:solidFill>
                  <a:srgbClr val="FF0000"/>
                </a:solidFill>
              </a:rPr>
              <a:t>Применить</a:t>
            </a:r>
            <a:endParaRPr lang="ru-RU" sz="1800" dirty="0">
              <a:solidFill>
                <a:srgbClr val="FF0000"/>
              </a:solidFill>
            </a:endParaRPr>
          </a:p>
          <a:p>
            <a:r>
              <a:rPr lang="ru-RU" sz="1800" dirty="0">
                <a:solidFill>
                  <a:srgbClr val="FF0000"/>
                </a:solidFill>
              </a:rPr>
              <a:t>2.3 выберите товар и добавьте его в корзину.</a:t>
            </a:r>
          </a:p>
          <a:p>
            <a:r>
              <a:rPr lang="ru-RU" sz="1800" dirty="0">
                <a:solidFill>
                  <a:srgbClr val="FF0000"/>
                </a:solidFill>
              </a:rPr>
              <a:t>2.4 перейти в раздел </a:t>
            </a:r>
            <a:r>
              <a:rPr lang="ru-RU" sz="1800" b="1" u="sng" dirty="0">
                <a:solidFill>
                  <a:srgbClr val="FF0000"/>
                </a:solidFill>
              </a:rPr>
              <a:t>Корзина</a:t>
            </a:r>
            <a:r>
              <a:rPr lang="ru-RU" sz="1800" dirty="0">
                <a:solidFill>
                  <a:srgbClr val="FF0000"/>
                </a:solidFill>
              </a:rPr>
              <a:t> и нажать </a:t>
            </a:r>
            <a:r>
              <a:rPr lang="ru-RU" sz="1800" b="1" u="sng" dirty="0">
                <a:solidFill>
                  <a:srgbClr val="FF0000"/>
                </a:solidFill>
              </a:rPr>
              <a:t>Перейти к оформлению</a:t>
            </a:r>
            <a:r>
              <a:rPr lang="ru-RU" sz="1800" dirty="0">
                <a:solidFill>
                  <a:srgbClr val="FF0000"/>
                </a:solidFill>
              </a:rPr>
              <a:t>.</a:t>
            </a:r>
          </a:p>
          <a:p>
            <a:r>
              <a:rPr lang="ru-RU" sz="1800" dirty="0">
                <a:solidFill>
                  <a:srgbClr val="FF0000"/>
                </a:solidFill>
              </a:rPr>
              <a:t>2.5 в разделе </a:t>
            </a:r>
            <a:r>
              <a:rPr lang="ru-RU" sz="1800" b="1" u="sng" dirty="0">
                <a:solidFill>
                  <a:srgbClr val="FF0000"/>
                </a:solidFill>
              </a:rPr>
              <a:t>Способ оплаты</a:t>
            </a:r>
            <a:r>
              <a:rPr lang="ru-RU" sz="1800" dirty="0">
                <a:solidFill>
                  <a:srgbClr val="FF0000"/>
                </a:solidFill>
              </a:rPr>
              <a:t> нажмите </a:t>
            </a:r>
            <a:r>
              <a:rPr lang="ru-RU" sz="1800" b="1" u="sng" dirty="0">
                <a:solidFill>
                  <a:srgbClr val="FF0000"/>
                </a:solidFill>
              </a:rPr>
              <a:t>Изменить</a:t>
            </a:r>
            <a:r>
              <a:rPr lang="ru-RU" sz="1800" dirty="0">
                <a:solidFill>
                  <a:srgbClr val="FF0000"/>
                </a:solidFill>
              </a:rPr>
              <a:t>.</a:t>
            </a:r>
          </a:p>
          <a:p>
            <a:r>
              <a:rPr lang="ru-RU" sz="1800" dirty="0">
                <a:solidFill>
                  <a:srgbClr val="FF0000"/>
                </a:solidFill>
              </a:rPr>
              <a:t>2.6 выберите способ оплаты </a:t>
            </a:r>
            <a:r>
              <a:rPr lang="ru-RU" sz="1800" b="1" u="sng" dirty="0">
                <a:solidFill>
                  <a:srgbClr val="FF0000"/>
                </a:solidFill>
              </a:rPr>
              <a:t>Карта МИР и сертификат ФСС</a:t>
            </a:r>
            <a:r>
              <a:rPr lang="ru-RU" sz="1800" dirty="0">
                <a:solidFill>
                  <a:srgbClr val="FF0000"/>
                </a:solidFill>
              </a:rPr>
              <a:t>.</a:t>
            </a:r>
          </a:p>
          <a:p>
            <a:r>
              <a:rPr lang="ru-RU" sz="1800" dirty="0">
                <a:solidFill>
                  <a:srgbClr val="FF0000"/>
                </a:solidFill>
              </a:rPr>
              <a:t>2.7 Введите данные карты и оплатите заказ</a:t>
            </a:r>
          </a:p>
          <a:p>
            <a:endParaRPr lang="ru-RU" sz="2300" dirty="0"/>
          </a:p>
        </p:txBody>
      </p:sp>
    </p:spTree>
    <p:extLst>
      <p:ext uri="{BB962C8B-B14F-4D97-AF65-F5344CB8AC3E}">
        <p14:creationId xmlns="" xmlns:p14="http://schemas.microsoft.com/office/powerpoint/2010/main" val="3967654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Особенности приобретения ТСР на </a:t>
            </a:r>
            <a:r>
              <a:rPr lang="ru-RU" b="1" dirty="0" smtClean="0">
                <a:solidFill>
                  <a:srgbClr val="FF0000"/>
                </a:solidFill>
              </a:rPr>
              <a:t>Онлайн-площадке </a:t>
            </a:r>
            <a:r>
              <a:rPr lang="ru-RU" b="1" dirty="0" err="1">
                <a:solidFill>
                  <a:srgbClr val="FF0000"/>
                </a:solidFill>
              </a:rPr>
              <a:t>Маркетплейс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Ozon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ru-RU" dirty="0">
                <a:solidFill>
                  <a:srgbClr val="FF0000"/>
                </a:solidFill>
              </a:rPr>
              <a:t>Для этого нужно: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1 </a:t>
            </a:r>
            <a:r>
              <a:rPr lang="ru-RU" dirty="0">
                <a:solidFill>
                  <a:srgbClr val="FF0000"/>
                </a:solidFill>
              </a:rPr>
              <a:t>пройти по ссылке: </a:t>
            </a:r>
            <a:r>
              <a:rPr lang="ru-RU" b="1" u="sng" dirty="0">
                <a:solidFill>
                  <a:srgbClr val="FF0000"/>
                </a:solidFill>
                <a:hlinkClick r:id="rId2"/>
              </a:rPr>
              <a:t>https://www.ozon.ru/highlight/sertifikat_fss/</a:t>
            </a:r>
            <a:r>
              <a:rPr lang="ru-RU" b="1" dirty="0">
                <a:solidFill>
                  <a:srgbClr val="FF0000"/>
                </a:solidFill>
              </a:rPr>
              <a:t>; 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>
                <a:solidFill>
                  <a:srgbClr val="FF0000"/>
                </a:solidFill>
              </a:rPr>
              <a:t>2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выберите код изделия из выпадающего списка и нажмите: </a:t>
            </a:r>
            <a:r>
              <a:rPr lang="ru-RU" b="1" u="sng" dirty="0">
                <a:solidFill>
                  <a:srgbClr val="FF0000"/>
                </a:solidFill>
              </a:rPr>
              <a:t>Применить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>
                <a:solidFill>
                  <a:srgbClr val="FF0000"/>
                </a:solidFill>
              </a:rPr>
              <a:t>3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выберите товар и добавьте его в корзину.</a:t>
            </a:r>
          </a:p>
          <a:p>
            <a:r>
              <a:rPr lang="ru-RU" dirty="0">
                <a:solidFill>
                  <a:srgbClr val="FF0000"/>
                </a:solidFill>
              </a:rPr>
              <a:t>4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перейти в раздел </a:t>
            </a:r>
            <a:r>
              <a:rPr lang="ru-RU" b="1" u="sng" dirty="0">
                <a:solidFill>
                  <a:srgbClr val="FF0000"/>
                </a:solidFill>
              </a:rPr>
              <a:t>Корзина</a:t>
            </a:r>
            <a:r>
              <a:rPr lang="ru-RU" dirty="0">
                <a:solidFill>
                  <a:srgbClr val="FF0000"/>
                </a:solidFill>
              </a:rPr>
              <a:t> и нажать </a:t>
            </a:r>
            <a:r>
              <a:rPr lang="ru-RU" b="1" u="sng" dirty="0">
                <a:solidFill>
                  <a:srgbClr val="FF0000"/>
                </a:solidFill>
              </a:rPr>
              <a:t>Перейти к оформлению</a:t>
            </a:r>
            <a:r>
              <a:rPr lang="ru-RU" dirty="0">
                <a:solidFill>
                  <a:srgbClr val="FF0000"/>
                </a:solidFill>
              </a:rPr>
              <a:t>.</a:t>
            </a:r>
          </a:p>
          <a:p>
            <a:r>
              <a:rPr lang="ru-RU" dirty="0">
                <a:solidFill>
                  <a:srgbClr val="FF0000"/>
                </a:solidFill>
              </a:rPr>
              <a:t>5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в разделе </a:t>
            </a:r>
            <a:r>
              <a:rPr lang="ru-RU" b="1" u="sng" dirty="0">
                <a:solidFill>
                  <a:srgbClr val="FF0000"/>
                </a:solidFill>
              </a:rPr>
              <a:t>Способ оплаты</a:t>
            </a:r>
            <a:r>
              <a:rPr lang="ru-RU" dirty="0">
                <a:solidFill>
                  <a:srgbClr val="FF0000"/>
                </a:solidFill>
              </a:rPr>
              <a:t> нажмите </a:t>
            </a:r>
            <a:r>
              <a:rPr lang="ru-RU" b="1" u="sng" dirty="0">
                <a:solidFill>
                  <a:srgbClr val="FF0000"/>
                </a:solidFill>
              </a:rPr>
              <a:t>Изменить</a:t>
            </a:r>
            <a:r>
              <a:rPr lang="ru-RU" dirty="0">
                <a:solidFill>
                  <a:srgbClr val="FF0000"/>
                </a:solidFill>
              </a:rPr>
              <a:t>.</a:t>
            </a:r>
          </a:p>
          <a:p>
            <a:r>
              <a:rPr lang="ru-RU" dirty="0">
                <a:solidFill>
                  <a:srgbClr val="FF0000"/>
                </a:solidFill>
              </a:rPr>
              <a:t>5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выберите способ оплаты </a:t>
            </a:r>
            <a:r>
              <a:rPr lang="ru-RU" b="1" u="sng" dirty="0">
                <a:solidFill>
                  <a:srgbClr val="FF0000"/>
                </a:solidFill>
              </a:rPr>
              <a:t>Карта МИР и сертификат ФСС</a:t>
            </a:r>
            <a:r>
              <a:rPr lang="ru-RU" dirty="0">
                <a:solidFill>
                  <a:srgbClr val="FF0000"/>
                </a:solidFill>
              </a:rPr>
              <a:t>.</a:t>
            </a:r>
          </a:p>
          <a:p>
            <a:r>
              <a:rPr lang="ru-RU">
                <a:solidFill>
                  <a:srgbClr val="FF0000"/>
                </a:solidFill>
              </a:rPr>
              <a:t>7</a:t>
            </a:r>
            <a:r>
              <a:rPr lang="ru-RU" smtClean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Введите данные карты и оплатите заказ</a:t>
            </a:r>
          </a:p>
        </p:txBody>
      </p:sp>
    </p:spTree>
    <p:extLst>
      <p:ext uri="{BB962C8B-B14F-4D97-AF65-F5344CB8AC3E}">
        <p14:creationId xmlns="" xmlns:p14="http://schemas.microsoft.com/office/powerpoint/2010/main" val="1692718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Дополнительная информация об электронном сертификате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400" dirty="0">
                <a:solidFill>
                  <a:srgbClr val="FF0000"/>
                </a:solidFill>
              </a:rPr>
              <a:t>ГИС Электронный сертификат:  </a:t>
            </a:r>
            <a:r>
              <a:rPr lang="ru-RU" sz="2400" u="sng" dirty="0">
                <a:solidFill>
                  <a:srgbClr val="FF0000"/>
                </a:solidFill>
                <a:hlinkClick r:id="rId2"/>
              </a:rPr>
              <a:t>http://ecert.gov.ru/</a:t>
            </a:r>
            <a:endParaRPr lang="ru-RU" sz="2400" dirty="0">
              <a:solidFill>
                <a:srgbClr val="FF0000"/>
              </a:solidFill>
            </a:endParaRPr>
          </a:p>
          <a:p>
            <a:pPr lvl="0"/>
            <a:r>
              <a:rPr lang="ru-RU" sz="2400" dirty="0">
                <a:solidFill>
                  <a:srgbClr val="FF0000"/>
                </a:solidFill>
              </a:rPr>
              <a:t>Электронный каталог ТСР на сайте ФСС  </a:t>
            </a:r>
            <a:r>
              <a:rPr lang="ru-RU" sz="2400" u="sng" dirty="0">
                <a:solidFill>
                  <a:srgbClr val="FF0000"/>
                </a:solidFill>
                <a:hlinkClick r:id="rId3"/>
              </a:rPr>
              <a:t>http://ktsr.fss.ru/</a:t>
            </a:r>
            <a:endParaRPr lang="ru-RU" sz="2400" dirty="0">
              <a:solidFill>
                <a:srgbClr val="FF0000"/>
              </a:solidFill>
            </a:endParaRPr>
          </a:p>
          <a:p>
            <a:pPr lvl="0"/>
            <a:r>
              <a:rPr lang="ru-RU" sz="2400" dirty="0">
                <a:solidFill>
                  <a:srgbClr val="FF0000"/>
                </a:solidFill>
              </a:rPr>
              <a:t>Как оформить электронный сертификат: </a:t>
            </a:r>
            <a:r>
              <a:rPr lang="ru-RU" sz="2400" u="sng" dirty="0">
                <a:solidFill>
                  <a:srgbClr val="FF0000"/>
                </a:solidFill>
                <a:hlinkClick r:id="rId4"/>
              </a:rPr>
              <a:t>https://newizv.ru/article/tilda/02-12-2021/kak-oformit-elektronnyy-sertifikat-na-tsr-poshagovaya-instruktsiya-ot-novyh-izvestiy?utm_source=yxnews&amp;utm_medium=desktop&amp;utm_referrer=https%3A%2F%2Fyandex.ru%2Fnews%2Fsearch%3Ftext%3D</a:t>
            </a:r>
            <a:endParaRPr lang="ru-RU" sz="2400" dirty="0">
              <a:solidFill>
                <a:srgbClr val="FF0000"/>
              </a:solidFill>
            </a:endParaRPr>
          </a:p>
          <a:p>
            <a:pPr lvl="0"/>
            <a:r>
              <a:rPr lang="ru-RU" sz="2400" dirty="0">
                <a:solidFill>
                  <a:srgbClr val="FF0000"/>
                </a:solidFill>
              </a:rPr>
              <a:t>Сайт Алтайского РО: </a:t>
            </a:r>
            <a:r>
              <a:rPr lang="ru-RU" sz="2400" u="sng" dirty="0">
                <a:solidFill>
                  <a:srgbClr val="FF0000"/>
                </a:solidFill>
                <a:hlinkClick r:id="rId5"/>
              </a:rPr>
              <a:t>https://r22.fss.ru/archive/657263.shtml</a:t>
            </a:r>
            <a:endParaRPr lang="ru-RU" sz="2400" dirty="0">
              <a:solidFill>
                <a:srgbClr val="FF0000"/>
              </a:solidFill>
            </a:endParaRPr>
          </a:p>
          <a:p>
            <a:pPr lvl="0"/>
            <a:r>
              <a:rPr lang="ru-RU" sz="2400" dirty="0">
                <a:solidFill>
                  <a:srgbClr val="FF0000"/>
                </a:solidFill>
              </a:rPr>
              <a:t>Сайт ФСС РФ: </a:t>
            </a:r>
            <a:r>
              <a:rPr lang="ru-RU" sz="2400" u="sng" dirty="0">
                <a:solidFill>
                  <a:srgbClr val="FF0000"/>
                </a:solidFill>
                <a:hlinkClick r:id="rId6"/>
              </a:rPr>
              <a:t>http://</a:t>
            </a:r>
            <a:r>
              <a:rPr lang="ru-RU" sz="2400" u="sng" dirty="0" smtClean="0">
                <a:solidFill>
                  <a:srgbClr val="FF0000"/>
                </a:solidFill>
                <a:hlinkClick r:id="rId6"/>
              </a:rPr>
              <a:t>fss.gov.ru/ru/faq/630696.shtml</a:t>
            </a:r>
            <a:endParaRPr lang="ru-RU" sz="2400" u="sng" dirty="0" smtClean="0">
              <a:solidFill>
                <a:srgbClr val="FF0000"/>
              </a:solidFill>
            </a:endParaRPr>
          </a:p>
          <a:p>
            <a:pPr lvl="0"/>
            <a:r>
              <a:rPr lang="ru-RU" sz="2400" dirty="0" smtClean="0">
                <a:solidFill>
                  <a:srgbClr val="FF0000"/>
                </a:solidFill>
              </a:rPr>
              <a:t>Телефон «горячей линии» Алтайского </a:t>
            </a:r>
            <a:r>
              <a:rPr lang="ru-RU" sz="2400" dirty="0" err="1" smtClean="0">
                <a:solidFill>
                  <a:srgbClr val="FF0000"/>
                </a:solidFill>
              </a:rPr>
              <a:t>региональногоотделения</a:t>
            </a:r>
            <a:r>
              <a:rPr lang="ru-RU" sz="2400" dirty="0" smtClean="0">
                <a:solidFill>
                  <a:srgbClr val="FF0000"/>
                </a:solidFill>
              </a:rPr>
              <a:t> Фонда социального страхования:</a:t>
            </a:r>
            <a:r>
              <a:rPr lang="ru-RU" sz="2400" u="sng" dirty="0" smtClean="0">
                <a:solidFill>
                  <a:srgbClr val="FF0000"/>
                </a:solidFill>
              </a:rPr>
              <a:t> </a:t>
            </a:r>
            <a:r>
              <a:rPr lang="ru-RU" sz="2400" u="sng" dirty="0" smtClean="0">
                <a:solidFill>
                  <a:schemeClr val="accent1">
                    <a:lumMod val="75000"/>
                  </a:schemeClr>
                </a:solidFill>
              </a:rPr>
              <a:t>8(3852) 29-16-00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381632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455</Words>
  <Application>Microsoft Office PowerPoint</Application>
  <PresentationFormat>Произвольный</PresentationFormat>
  <Paragraphs>38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Новый механизм обеспечения инвалидов средствами реабилитации</vt:lpstr>
      <vt:lpstr>Подача заявления любым удобным способом</vt:lpstr>
      <vt:lpstr>Что необходимо для получения электронного сертификата?</vt:lpstr>
      <vt:lpstr>Резервирование средств на электронном сертификате в течение 5 рабочих дней</vt:lpstr>
      <vt:lpstr>Какие технические средства можно приобретать с использованием электронного сертификата ?</vt:lpstr>
      <vt:lpstr>Где можно приобрести средства реабилитации с использованием электронного сертификата ?</vt:lpstr>
      <vt:lpstr>Особенности приобретения ТСР на Онлайн-площадке Маркетплейс Ozon</vt:lpstr>
      <vt:lpstr>Дополнительная информация об электронном сертификате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Новый механизм обеспечения инвалидов средствами реабилитации</dc:title>
  <dc:creator>Моргунова Ольга Владимировна</dc:creator>
  <cp:lastModifiedBy>org_07</cp:lastModifiedBy>
  <cp:revision>11</cp:revision>
  <cp:lastPrinted>2022-02-16T04:04:24Z</cp:lastPrinted>
  <dcterms:created xsi:type="dcterms:W3CDTF">2022-02-16T02:46:20Z</dcterms:created>
  <dcterms:modified xsi:type="dcterms:W3CDTF">2022-03-03T05:15:17Z</dcterms:modified>
</cp:coreProperties>
</file>